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57" r:id="rId6"/>
    <p:sldId id="262" r:id="rId7"/>
    <p:sldId id="277" r:id="rId8"/>
    <p:sldId id="280" r:id="rId9"/>
    <p:sldId id="278" r:id="rId10"/>
    <p:sldId id="258" r:id="rId11"/>
    <p:sldId id="263" r:id="rId12"/>
    <p:sldId id="265" r:id="rId13"/>
    <p:sldId id="259" r:id="rId14"/>
    <p:sldId id="261" r:id="rId15"/>
    <p:sldId id="266" r:id="rId16"/>
    <p:sldId id="270" r:id="rId17"/>
    <p:sldId id="260" r:id="rId18"/>
    <p:sldId id="264" r:id="rId19"/>
    <p:sldId id="272" r:id="rId20"/>
    <p:sldId id="279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8D475-A287-4B88-A330-A388CD2A7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0D932-AB5F-4BE7-A0F6-B1A2A434C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967FC-3523-44FD-9CFD-CD247CAB1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1FB29-2F1D-4DCC-AB31-55B738603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22A11-B584-4FAE-B6F2-5D0D90DE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7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4DC51-97E8-4381-BA1E-072C2E7EF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6984C-B8F8-49EB-803F-D18945321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FAFD2-2E39-4FF6-8087-1C29F439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03016-800E-45D4-8933-2A50C9E32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30767-2A6C-4EA0-B956-868BC332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86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60EA-A335-4283-A186-A17EA133C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D9597-32FB-4654-BE1C-0DA62C7FA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E03D5-7D44-4AC3-A53C-8E0AC7AE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A10C6-1151-4DCB-AB89-699289D2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E0F4C-7E7B-4DE7-AA51-E8060A51E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7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D4D18-9F00-43EA-B0F6-1951AC3A9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206AC-0B5D-4755-B1CF-217DF1EC8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BF9431-2BE0-4804-8039-78DD662B8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43276E-1E49-4FFA-9199-EEAAA8E41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4A4EB-BD25-4461-9E17-DF0A005F3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7388F-EABE-457F-BAF5-BAFDF55C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02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86C3-ED82-46E6-8736-D9DFCAB56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28783-F600-4A7A-A148-9C41AE956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0F4E09-6E18-44F4-AEBA-960ECCDED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AEC2E9-7371-4452-A72C-242B84AB5B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4761B-0EF2-4429-AF9B-74A8B26472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9188D1-CA79-4454-A686-934C2667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DE1122-CD85-4F33-AA36-581E4E362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0BEFEE-AE09-4049-B47C-9621AB086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6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A18ED-DD77-4AFD-9063-5A2C5088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438519-B824-48F1-B2D2-DDA0E0F76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95F98-3EA3-481E-A172-0F21BBA48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646464-A99C-4745-AB3D-ED5CC4D7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68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7F0CAB-8CE6-4118-B09C-00E5879E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17CAE-5789-4E6F-8E34-D43FA6DE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28818-95A1-49F6-A644-E0013D5C7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33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059FF-FE44-4FA6-8A84-462D593E3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AFD26-4AA8-4C67-B73A-EC5727048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57429-CC95-4A93-AFD6-27872BD94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2192E-ED07-4EC0-BB2E-AE4EC0570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1D867-0331-4D79-96FF-DBB637682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F8E71-B2CE-40F2-8504-B1A862DBD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9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DD304-A58E-4C2A-B965-5C318F765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75F4C-C30F-4356-8D47-82F892902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C80C8-5EA1-4601-8AB7-E98D5EC07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463A0-DA59-4D5B-A296-05FF42F24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646CC-0FC2-43B8-8070-99BCFE9B8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CC43B-8FBA-4BB7-8633-4E8B6F84F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22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DC540-79F7-4631-81F4-F477C19C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C3563-0B39-45A8-9254-45772FE20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9D934-049B-486D-A9A1-B2D6D28B4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122CE-4B2A-407C-BCC7-9301CF4A9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90433-3E52-4010-848D-BD633876A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7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075B64-137F-4DA7-97B3-9C012A4002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0A3DF-3020-48D0-BDE7-F992ADFB0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11F18-4F27-48A7-B637-FFB70EE77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2C5FF-D274-4C3D-85E9-3F6D2B9F2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A9365-7978-4DCD-8105-9073DA565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E952AB-50F2-4484-B609-7FCB4ABF0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DBF92-F7F3-4D21-8C8D-CB1796A01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C9D0D-9241-4AB4-B288-088A7C2EE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C38BF-A461-4BFD-A25D-5FB847170F75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E0BCF-4313-4952-B87E-9250C9D75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6DBD0-080E-43A7-9753-3174B207F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D5B8E-72B8-4CCF-99BD-E4CC5DDA3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6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964" y="208995"/>
            <a:ext cx="1399045" cy="117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73FE05B-D93E-46ED-B8A0-7C5B0DC51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92"/>
          <a:stretch>
            <a:fillRect/>
          </a:stretch>
        </p:blipFill>
        <p:spPr bwMode="auto">
          <a:xfrm>
            <a:off x="271464" y="178000"/>
            <a:ext cx="1984056" cy="117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8267" y="5401733"/>
            <a:ext cx="1029546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 smtClean="0"/>
              <a:t>אחד מי יודע? זכרונות מפסח</a:t>
            </a:r>
            <a:endParaRPr lang="he-IL" sz="54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442" y="500374"/>
            <a:ext cx="795558" cy="66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90CDE65F-DBE8-4C6B-AB87-B1BBA944A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92"/>
          <a:stretch>
            <a:fillRect/>
          </a:stretch>
        </p:blipFill>
        <p:spPr bwMode="auto">
          <a:xfrm>
            <a:off x="11419840" y="1"/>
            <a:ext cx="77216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021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0D641-CEE1-47B5-ABF1-CF9E45B6F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9936" y="164661"/>
            <a:ext cx="10689631" cy="1944359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dirty="0" smtClean="0">
                <a:cs typeface="+mn-cs"/>
              </a:rPr>
              <a:t>ניקיון </a:t>
            </a:r>
            <a:r>
              <a:rPr lang="he-IL" dirty="0">
                <a:cs typeface="+mn-cs"/>
              </a:rPr>
              <a:t>פסח</a:t>
            </a:r>
            <a:r>
              <a:rPr lang="he-IL" sz="2800" dirty="0">
                <a:cs typeface="+mn-cs"/>
              </a:rPr>
              <a:t/>
            </a:r>
            <a:br>
              <a:rPr lang="he-IL" sz="2800" dirty="0">
                <a:cs typeface="+mn-cs"/>
              </a:rPr>
            </a:br>
            <a:r>
              <a:rPr lang="he-IL" sz="2800" dirty="0" smtClean="0">
                <a:cs typeface="+mn-cs"/>
              </a:rPr>
              <a:t>זיכרונות מניקיונות </a:t>
            </a:r>
            <a:r>
              <a:rPr lang="he-IL" sz="2800" dirty="0">
                <a:cs typeface="+mn-cs"/>
              </a:rPr>
              <a:t>פסח: 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כיצד בוצע? מה נעשה? חוויות וזכרונות מיוחדים </a:t>
            </a:r>
            <a:r>
              <a:rPr lang="he-IL" sz="2800" dirty="0" smtClean="0">
                <a:cs typeface="+mn-cs"/>
              </a:rPr>
              <a:t>מהניקיון</a:t>
            </a:r>
            <a:r>
              <a:rPr lang="he-IL" sz="2800" dirty="0">
                <a:cs typeface="+mn-cs"/>
              </a:rPr>
              <a:t>.</a:t>
            </a:r>
            <a:endParaRPr lang="en-US" sz="2800" dirty="0"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AAE9118-0436-4488-AC4A-C14DF6A7B6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2368551"/>
            <a:ext cx="12192002" cy="4489449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28">
            <a:extLst>
              <a:ext uri="{FF2B5EF4-FFF2-40B4-BE49-F238E27FC236}">
                <a16:creationId xmlns:a16="http://schemas.microsoft.com/office/drawing/2014/main" id="{07A0C51E-5464-4470-855E-CA530A59BF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59557" y="2633701"/>
            <a:ext cx="8072887" cy="355090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נוסטלגיה אונליין - אתר הנוסטלגיה הישראלית">
            <a:extLst>
              <a:ext uri="{FF2B5EF4-FFF2-40B4-BE49-F238E27FC236}">
                <a16:creationId xmlns:a16="http://schemas.microsoft.com/office/drawing/2014/main" id="{7C380EF9-6F19-4B5C-B1E6-B71F4F8F17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1" b="1"/>
          <a:stretch/>
        </p:blipFill>
        <p:spPr bwMode="auto">
          <a:xfrm>
            <a:off x="2184401" y="2742910"/>
            <a:ext cx="7823199" cy="334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86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4588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E3511B-FD77-46CC-A183-ECFCBA5BB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4260" y="306115"/>
            <a:ext cx="3834384" cy="40721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50000"/>
              </a:lnSpc>
            </a:pPr>
            <a:r>
              <a:rPr lang="he-IL" sz="2800" dirty="0">
                <a:cs typeface="+mn-cs"/>
              </a:rPr>
              <a:t>האם </a:t>
            </a:r>
            <a:r>
              <a:rPr lang="he-IL" sz="2800" dirty="0" smtClean="0">
                <a:cs typeface="+mn-cs"/>
              </a:rPr>
              <a:t>הוגאלו </a:t>
            </a:r>
            <a:r>
              <a:rPr lang="he-IL" sz="2800" dirty="0">
                <a:cs typeface="+mn-cs"/>
              </a:rPr>
              <a:t>כלים לפסח או היה סט מיוחד? 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האם השתתפתם בנקיונות? 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מי השתתף?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מה היו עזרי הניקוי? </a:t>
            </a:r>
            <a:endParaRPr lang="en-US" sz="2800" dirty="0">
              <a:cs typeface="+mn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CDE997A-E6D1-4881-88E5-269E5AC3D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63256" y="73152"/>
            <a:ext cx="1178966" cy="232963"/>
            <a:chOff x="7763256" y="73152"/>
            <a:chExt cx="1178966" cy="232963"/>
          </a:xfrm>
        </p:grpSpPr>
        <p:sp>
          <p:nvSpPr>
            <p:cNvPr id="76" name="Rectangle 64">
              <a:extLst>
                <a:ext uri="{FF2B5EF4-FFF2-40B4-BE49-F238E27FC236}">
                  <a16:creationId xmlns:a16="http://schemas.microsoft.com/office/drawing/2014/main" id="{C5A17791-3735-41AA-BC18-9EE281D2BB1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66">
              <a:extLst>
                <a:ext uri="{FF2B5EF4-FFF2-40B4-BE49-F238E27FC236}">
                  <a16:creationId xmlns:a16="http://schemas.microsoft.com/office/drawing/2014/main" id="{F95E12FB-5FC2-40B9-A965-8D75253579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64">
              <a:extLst>
                <a:ext uri="{FF2B5EF4-FFF2-40B4-BE49-F238E27FC236}">
                  <a16:creationId xmlns:a16="http://schemas.microsoft.com/office/drawing/2014/main" id="{E8C32A1A-9FA0-41F6-9AFF-8ECB7FAEDF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7CF33DCF-317C-4DA0-AB10-D7FFD765B5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2903C14D-D613-4770-8686-F92B1DD38F9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D5F133F7-E38D-4DA1-99C1-86F681CA33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5CAB3553-58B3-4262-BE0D-58D7CA75B8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9D1B417A-9677-4C16-A473-B9683700F9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7302AEA5-098D-4C81-88C5-07902BF9CF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7C4E3ACA-8B17-422E-90A9-7586D06E6EC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D4A1ED5-82F7-4465-9B76-3F80A489F3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69D1CC06-3A23-41C0-8EBB-28E61278E2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462044AD-4120-4B1C-B41A-A45DA55513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30623D13-D545-4F2E-8425-E59D1BEF9C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E139ADAB-729A-4C31-B7E7-2532FF3FB2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C7589FD1-9BFF-4E61-8C5E-8CF2AF79A8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5F53515D-4E5F-4534-90F9-BD9DE4786B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C13CB45B-7C83-43EA-878D-FE9C4593EB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38BA5C82-1285-46A1-BA10-254B216636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199FE72C-20A3-4FB4-BD67-E7EDF540D0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 descr="נוסטלגיה אונליין - אתר הנוסטלגיה הישראלית">
            <a:extLst>
              <a:ext uri="{FF2B5EF4-FFF2-40B4-BE49-F238E27FC236}">
                <a16:creationId xmlns:a16="http://schemas.microsoft.com/office/drawing/2014/main" id="{79921397-AC86-4659-8E7F-F63BDAF647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" r="2" b="2"/>
          <a:stretch/>
        </p:blipFill>
        <p:spPr bwMode="auto">
          <a:xfrm>
            <a:off x="509517" y="576072"/>
            <a:ext cx="6692560" cy="552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87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665C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7A87C-6C83-4189-8527-77DF5FA45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537" y="1312606"/>
            <a:ext cx="3278257" cy="461673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סינטבון היה בכל בית ושימש לכל. </a:t>
            </a:r>
            <a:br>
              <a:rPr lang="he-IL" sz="4000" dirty="0">
                <a:solidFill>
                  <a:srgbClr val="FFFFFF"/>
                </a:solidFill>
                <a:cs typeface="+mn-cs"/>
              </a:rPr>
            </a:br>
            <a:r>
              <a:rPr lang="he-IL" sz="4000" dirty="0">
                <a:solidFill>
                  <a:srgbClr val="FFFFFF"/>
                </a:solidFill>
                <a:cs typeface="+mn-cs"/>
              </a:rPr>
              <a:t>העלו זכרונות מהשימושים השונים ובמיוחד לפסח, לכביסה ועוד...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pic>
        <p:nvPicPr>
          <p:cNvPr id="3074" name="Picture 2" descr="השוואת מחיר סבון רב שימושי סינטבון 230 גרם לפי מחיר">
            <a:extLst>
              <a:ext uri="{FF2B5EF4-FFF2-40B4-BE49-F238E27FC236}">
                <a16:creationId xmlns:a16="http://schemas.microsoft.com/office/drawing/2014/main" id="{1AED58A8-A296-452A-B3E9-172571DD3E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" r="-2" b="687"/>
          <a:stretch/>
        </p:blipFill>
        <p:spPr bwMode="auto">
          <a:xfrm>
            <a:off x="6563360" y="350520"/>
            <a:ext cx="4733103" cy="615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46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CC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80E6D7-913B-44E3-AF61-3F9CDE33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7302" y="457200"/>
            <a:ext cx="3422643" cy="569287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he-IL" sz="3600" b="1" dirty="0">
                <a:solidFill>
                  <a:srgbClr val="FFFFFF"/>
                </a:solidFill>
                <a:cs typeface="+mn-cs"/>
              </a:rPr>
              <a:t>מצוות ביעור חמץ</a:t>
            </a:r>
            <a:r>
              <a:rPr lang="he-IL" sz="2800" dirty="0">
                <a:solidFill>
                  <a:srgbClr val="FFFFFF"/>
                </a:solidFill>
                <a:cs typeface="+mn-cs"/>
              </a:rPr>
              <a:t/>
            </a:r>
            <a:br>
              <a:rPr lang="he-IL" sz="2800" dirty="0">
                <a:solidFill>
                  <a:srgbClr val="FFFFFF"/>
                </a:solidFill>
                <a:cs typeface="+mn-cs"/>
              </a:rPr>
            </a:br>
            <a:r>
              <a:rPr lang="he-IL" sz="2800" dirty="0">
                <a:solidFill>
                  <a:srgbClr val="FFFFFF"/>
                </a:solidFill>
                <a:cs typeface="+mn-cs"/>
              </a:rPr>
              <a:t>ערב פסח נהגו לחפש חמץ בבית. </a:t>
            </a:r>
            <a:r>
              <a:rPr lang="he-IL" sz="2800" dirty="0" smtClean="0">
                <a:solidFill>
                  <a:srgbClr val="FFFFFF"/>
                </a:solidFill>
                <a:cs typeface="+mn-cs"/>
              </a:rPr>
              <a:t/>
            </a:r>
            <a:br>
              <a:rPr lang="he-IL" sz="2800" dirty="0" smtClean="0">
                <a:solidFill>
                  <a:srgbClr val="FFFFFF"/>
                </a:solidFill>
                <a:cs typeface="+mn-cs"/>
              </a:rPr>
            </a:br>
            <a:r>
              <a:rPr lang="he-IL" sz="2800" dirty="0" smtClean="0">
                <a:solidFill>
                  <a:srgbClr val="FFFFFF"/>
                </a:solidFill>
                <a:cs typeface="+mn-cs"/>
              </a:rPr>
              <a:t>מה עשיתם </a:t>
            </a:r>
            <a:r>
              <a:rPr lang="he-IL" sz="2800" dirty="0">
                <a:solidFill>
                  <a:srgbClr val="FFFFFF"/>
                </a:solidFill>
                <a:cs typeface="+mn-cs"/>
              </a:rPr>
              <a:t>בביתכם?</a:t>
            </a:r>
            <a:br>
              <a:rPr lang="he-IL" sz="2800" dirty="0">
                <a:solidFill>
                  <a:srgbClr val="FFFFFF"/>
                </a:solidFill>
                <a:cs typeface="+mn-cs"/>
              </a:rPr>
            </a:br>
            <a:r>
              <a:rPr lang="he-IL" sz="2800" dirty="0" smtClean="0">
                <a:solidFill>
                  <a:srgbClr val="FFFFFF"/>
                </a:solidFill>
                <a:cs typeface="+mn-cs"/>
              </a:rPr>
              <a:t>האם מכרתם את  </a:t>
            </a:r>
            <a:r>
              <a:rPr lang="he-IL" sz="2800" dirty="0">
                <a:solidFill>
                  <a:srgbClr val="FFFFFF"/>
                </a:solidFill>
                <a:cs typeface="+mn-cs"/>
              </a:rPr>
              <a:t>החמץ </a:t>
            </a:r>
            <a:r>
              <a:rPr lang="he-IL" sz="2800" dirty="0" smtClean="0">
                <a:solidFill>
                  <a:srgbClr val="FFFFFF"/>
                </a:solidFill>
                <a:cs typeface="+mn-cs"/>
              </a:rPr>
              <a:t>לשכניכם הגויים?</a:t>
            </a:r>
            <a:r>
              <a:rPr lang="en-US" sz="2800" dirty="0" smtClean="0">
                <a:solidFill>
                  <a:srgbClr val="FFFFFF"/>
                </a:solidFill>
                <a:cs typeface="+mn-cs"/>
              </a:rPr>
              <a:t> </a:t>
            </a:r>
            <a:r>
              <a:rPr lang="he-IL" sz="2800" dirty="0" smtClean="0">
                <a:solidFill>
                  <a:srgbClr val="FFFFFF"/>
                </a:solidFill>
                <a:cs typeface="+mn-cs"/>
              </a:rPr>
              <a:t>מה הייתה מערכת היחסים עימם?</a:t>
            </a:r>
            <a:endParaRPr lang="en-US" sz="2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תורת ישראל - בלוג יהדות">
            <a:extLst>
              <a:ext uri="{FF2B5EF4-FFF2-40B4-BE49-F238E27FC236}">
                <a16:creationId xmlns:a16="http://schemas.microsoft.com/office/drawing/2014/main" id="{183EF366-B619-4AE4-8F52-DDBB3C74C3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2" r="2" b="2"/>
          <a:stretch/>
        </p:blipFill>
        <p:spPr bwMode="auto">
          <a:xfrm>
            <a:off x="976251" y="1696064"/>
            <a:ext cx="6040654" cy="405480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320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E20C-591F-4989-8A81-B024D1DB1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966" y="2919628"/>
            <a:ext cx="5308348" cy="3592768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e-IL" sz="4000" dirty="0">
                <a:cs typeface="+mn-cs"/>
              </a:rPr>
              <a:t>האם הייתה לכם הגדה מיוחדת וחגיגית לפסח?</a:t>
            </a:r>
            <a:br>
              <a:rPr lang="he-IL" sz="4000" dirty="0">
                <a:cs typeface="+mn-cs"/>
              </a:rPr>
            </a:br>
            <a:r>
              <a:rPr lang="he-IL" sz="4000" dirty="0">
                <a:cs typeface="+mn-cs"/>
              </a:rPr>
              <a:t>האם היה נוסח מיוחד להגדה הקשור לעדה שלכם?</a:t>
            </a:r>
            <a:endParaRPr lang="en-US" sz="4000" dirty="0">
              <a:cs typeface="+mn-cs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8AD13924-DC7C-4339-B194-8A4EFFBF2A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6107584" cy="6858000"/>
          </a:xfrm>
          <a:prstGeom prst="rect">
            <a:avLst/>
          </a:prstGeom>
          <a:solidFill>
            <a:srgbClr val="3D5F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Rounded Rectangle 26">
            <a:extLst>
              <a:ext uri="{FF2B5EF4-FFF2-40B4-BE49-F238E27FC236}">
                <a16:creationId xmlns:a16="http://schemas.microsoft.com/office/drawing/2014/main" id="{72458505-C9BA-445F-AE75-CFC7FF04F4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480917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פסח-הגדה - ג'1 דוד">
            <a:extLst>
              <a:ext uri="{FF2B5EF4-FFF2-40B4-BE49-F238E27FC236}">
                <a16:creationId xmlns:a16="http://schemas.microsoft.com/office/drawing/2014/main" id="{9A601EB3-02D6-4415-A4A8-555E3B7E24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r="2" b="9012"/>
          <a:stretch/>
        </p:blipFill>
        <p:spPr bwMode="auto">
          <a:xfrm>
            <a:off x="1120701" y="1112060"/>
            <a:ext cx="3861262" cy="463385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952640D-AA97-4F5F-8DD9-8F75FDC56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9771"/>
          <a:stretch/>
        </p:blipFill>
        <p:spPr bwMode="auto">
          <a:xfrm>
            <a:off x="9355829" y="206478"/>
            <a:ext cx="2836171" cy="318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12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266" name="Picture 2" descr="נוסטלגיה אונליין - אתר הנוסטלגיה הישראלית">
            <a:extLst>
              <a:ext uri="{FF2B5EF4-FFF2-40B4-BE49-F238E27FC236}">
                <a16:creationId xmlns:a16="http://schemas.microsoft.com/office/drawing/2014/main" id="{D7B63CBC-088B-42B9-855B-B77C65443F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9" b="27797"/>
          <a:stretch/>
        </p:blipFill>
        <p:spPr bwMode="auto">
          <a:xfrm>
            <a:off x="838200" y="754148"/>
            <a:ext cx="7361903" cy="49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200103" y="528230"/>
            <a:ext cx="3395433" cy="51831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>
              <a:lnSpc>
                <a:spcPct val="150000"/>
              </a:lnSpc>
            </a:pPr>
            <a:r>
              <a:rPr lang="he-IL" sz="2800" dirty="0"/>
              <a:t>מי ערך את הסדר בביתכם? </a:t>
            </a:r>
          </a:p>
          <a:p>
            <a:pPr algn="r">
              <a:lnSpc>
                <a:spcPct val="150000"/>
              </a:lnSpc>
            </a:pPr>
            <a:r>
              <a:rPr lang="he-IL" sz="2800" dirty="0"/>
              <a:t>האם אתם ערכתם ליל סדר?</a:t>
            </a:r>
          </a:p>
          <a:p>
            <a:pPr algn="r">
              <a:lnSpc>
                <a:spcPct val="150000"/>
              </a:lnSpc>
            </a:pPr>
            <a:r>
              <a:rPr lang="he-IL" sz="2800" dirty="0"/>
              <a:t>מי היו המשתתפים והאורחים?</a:t>
            </a:r>
          </a:p>
          <a:p>
            <a:pPr algn="r">
              <a:lnSpc>
                <a:spcPct val="150000"/>
              </a:lnSpc>
            </a:pPr>
            <a:r>
              <a:rPr lang="he-IL" sz="2800" dirty="0"/>
              <a:t>האם חקוק בזכרונכם ליל סדר מיוחד?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832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1"/>
          <a:stretch/>
        </p:blipFill>
        <p:spPr>
          <a:xfrm>
            <a:off x="6619609" y="109451"/>
            <a:ext cx="5461556" cy="3252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2" y="100212"/>
            <a:ext cx="5299955" cy="3801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09" y="3099557"/>
            <a:ext cx="5507041" cy="36857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B53E20C-591F-4989-8A81-B024D1DB1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050" y="3528290"/>
            <a:ext cx="4128115" cy="2984105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he-IL" sz="4000" dirty="0" smtClean="0">
                <a:cs typeface="+mn-cs"/>
              </a:rPr>
              <a:t>ליל סדר בעדות השונות.</a:t>
            </a:r>
            <a:r>
              <a:rPr lang="en-US" sz="4000" dirty="0" smtClean="0">
                <a:cs typeface="+mn-cs"/>
              </a:rPr>
              <a:t/>
            </a:r>
            <a:br>
              <a:rPr lang="en-US" sz="4000" dirty="0" smtClean="0">
                <a:cs typeface="+mn-cs"/>
              </a:rPr>
            </a:br>
            <a:r>
              <a:rPr lang="he-IL" sz="4000" dirty="0" smtClean="0">
                <a:cs typeface="+mn-cs"/>
              </a:rPr>
              <a:t>איך נראה ליל הסדר בעדה שלך?</a:t>
            </a:r>
            <a:endParaRPr lang="en-US" sz="4000" dirty="0">
              <a:cs typeface="+mn-cs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15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134">
            <a:extLst>
              <a:ext uri="{FF2B5EF4-FFF2-40B4-BE49-F238E27FC236}">
                <a16:creationId xmlns:a16="http://schemas.microsoft.com/office/drawing/2014/main" id="{57C8F81B-247C-4BBE-B1EB-87BB33C8A7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755226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2CCFB6-0672-438C-9708-BEC12D33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46" y="640081"/>
            <a:ext cx="5797834" cy="384924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he-IL" sz="4000" dirty="0">
                <a:solidFill>
                  <a:schemeClr val="bg1"/>
                </a:solidFill>
                <a:cs typeface="+mn-cs"/>
              </a:rPr>
              <a:t>כיצד נהגתם לקרוא את ההגדה? </a:t>
            </a:r>
            <a:endParaRPr lang="en-US" sz="4000" dirty="0">
              <a:solidFill>
                <a:schemeClr val="bg1"/>
              </a:solidFill>
              <a:cs typeface="+mn-cs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8FB90FE-4BB9-4CBA-AB49-519F1146D5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" r="1" b="4705"/>
          <a:stretch/>
        </p:blipFill>
        <p:spPr bwMode="auto">
          <a:xfrm>
            <a:off x="6908036" y="10"/>
            <a:ext cx="528091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802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54AEA-1AAE-4CAD-812E-9051BFEEE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sz="4000" b="1" dirty="0">
                <a:solidFill>
                  <a:srgbClr val="FFFFFF"/>
                </a:solidFill>
                <a:cs typeface="+mn-cs"/>
              </a:rPr>
              <a:t>צלחת הפסח</a:t>
            </a:r>
            <a:r>
              <a:rPr lang="he-IL" sz="3600" dirty="0">
                <a:solidFill>
                  <a:srgbClr val="FFFFFF"/>
                </a:solidFill>
                <a:cs typeface="+mn-cs"/>
              </a:rPr>
              <a:t/>
            </a:r>
            <a:br>
              <a:rPr lang="he-IL" sz="3600" dirty="0">
                <a:solidFill>
                  <a:srgbClr val="FFFFFF"/>
                </a:solidFill>
                <a:cs typeface="+mn-cs"/>
              </a:rPr>
            </a:br>
            <a:r>
              <a:rPr lang="he-IL" sz="3100" dirty="0">
                <a:solidFill>
                  <a:srgbClr val="FFFFFF"/>
                </a:solidFill>
                <a:cs typeface="+mn-cs"/>
              </a:rPr>
              <a:t>איך נראתה הצלחת בביתכם? ממה הייתה עשויה</a:t>
            </a:r>
            <a:r>
              <a:rPr lang="he-IL" sz="3600" dirty="0">
                <a:solidFill>
                  <a:srgbClr val="FFFFFF"/>
                </a:solidFill>
                <a:cs typeface="+mn-cs"/>
              </a:rPr>
              <a:t>?</a:t>
            </a:r>
            <a:br>
              <a:rPr lang="he-IL" sz="3600" dirty="0">
                <a:solidFill>
                  <a:srgbClr val="FFFFFF"/>
                </a:solidFill>
                <a:cs typeface="+mn-cs"/>
              </a:rPr>
            </a:br>
            <a:endParaRPr lang="en-US" sz="36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99ABBA7-8288-4F83-96FB-829BB6ACB6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" r="-2" b="309"/>
          <a:stretch/>
        </p:blipFill>
        <p:spPr bwMode="auto">
          <a:xfrm>
            <a:off x="1782682" y="618681"/>
            <a:ext cx="5614315" cy="559009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470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74B79F-A615-420E-B2BF-9D13C70A6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858789"/>
            <a:ext cx="4036334" cy="55125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150000"/>
              </a:lnSpc>
            </a:pPr>
            <a:r>
              <a:rPr lang="he-IL" sz="2800" dirty="0">
                <a:cs typeface="+mn-cs"/>
              </a:rPr>
              <a:t>איך נראתה כוס היין בביתכם? 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מאיזה חומרים?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איזה יין שתיתם? מתוק, אחר, בהכנה אישית? 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מאיזה גיל יכולתם לשתות יין רגיל ולא תירוש?</a:t>
            </a:r>
            <a:endParaRPr lang="en-US" sz="2800" dirty="0">
              <a:cs typeface="+mn-cs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גביע יין לקידוש מעוטר גפן עשוי כסף – gold-center">
            <a:extLst>
              <a:ext uri="{FF2B5EF4-FFF2-40B4-BE49-F238E27FC236}">
                <a16:creationId xmlns:a16="http://schemas.microsoft.com/office/drawing/2014/main" id="{E4B2797D-D136-47BE-90EA-C732704BC1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3" r="13070" b="-1"/>
          <a:stretch/>
        </p:blipFill>
        <p:spPr bwMode="auto">
          <a:xfrm>
            <a:off x="5922492" y="666728"/>
            <a:ext cx="5536001" cy="54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198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CDD9F-00CC-462B-97E2-1069E008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0"/>
            <a:ext cx="3377183" cy="577546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50000"/>
              </a:lnSpc>
            </a:pPr>
            <a:r>
              <a:rPr lang="he-IL" sz="2800" dirty="0">
                <a:solidFill>
                  <a:schemeClr val="bg1"/>
                </a:solidFill>
                <a:cs typeface="+mn-cs"/>
              </a:rPr>
              <a:t>האם היה כיסוי מצה מיוחד ורקום בבית? 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r>
              <a:rPr lang="he-IL" sz="2800" dirty="0">
                <a:solidFill>
                  <a:schemeClr val="bg1"/>
                </a:solidFill>
                <a:cs typeface="+mn-cs"/>
              </a:rPr>
              <a:t>מי רקם אותו?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r>
              <a:rPr lang="he-IL" sz="2800" dirty="0">
                <a:solidFill>
                  <a:schemeClr val="bg1"/>
                </a:solidFill>
                <a:cs typeface="+mn-cs"/>
              </a:rPr>
              <a:t>כמה מצות שמים בכיסוי המצות? (שלוש מצות. את האמצעית שומרים עבור האפיקומן)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endParaRPr lang="en-US" sz="2800" dirty="0">
              <a:solidFill>
                <a:schemeClr val="bg1"/>
              </a:solidFill>
              <a:cs typeface="+mn-cs"/>
            </a:endParaRPr>
          </a:p>
        </p:txBody>
      </p:sp>
      <p:pic>
        <p:nvPicPr>
          <p:cNvPr id="9218" name="Picture 2" descr="בידספיריט | כיסוי למצות">
            <a:extLst>
              <a:ext uri="{FF2B5EF4-FFF2-40B4-BE49-F238E27FC236}">
                <a16:creationId xmlns:a16="http://schemas.microsoft.com/office/drawing/2014/main" id="{4344627B-972A-4399-A75D-4D9A8008A4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" r="1" b="7091"/>
          <a:stretch/>
        </p:blipFill>
        <p:spPr bwMode="auto">
          <a:xfrm>
            <a:off x="4654297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800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F8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E5F8D3-4621-458F-AD9B-56A8F6217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7195" y="1152081"/>
            <a:ext cx="2613872" cy="47945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sz="2800" dirty="0">
                <a:solidFill>
                  <a:schemeClr val="bg1"/>
                </a:solidFill>
                <a:cs typeface="+mn-cs"/>
              </a:rPr>
              <a:t>האם אכלתם מצות שמורות?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r>
              <a:rPr lang="he-IL" sz="2800" dirty="0">
                <a:solidFill>
                  <a:schemeClr val="bg1"/>
                </a:solidFill>
                <a:cs typeface="+mn-cs"/>
              </a:rPr>
              <a:t>מהיכן נקנו?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r>
              <a:rPr lang="he-IL" sz="2800" dirty="0">
                <a:solidFill>
                  <a:schemeClr val="bg1"/>
                </a:solidFill>
                <a:cs typeface="+mn-cs"/>
              </a:rPr>
              <a:t>האם יש זכרונות מיוחדים מקנייתם והבאתם הבייתה?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r>
              <a:rPr lang="he-IL" sz="2800" dirty="0">
                <a:solidFill>
                  <a:schemeClr val="bg1"/>
                </a:solidFill>
                <a:cs typeface="+mn-cs"/>
              </a:rPr>
              <a:t>אילו מאכלים הכנתם ממצות?</a:t>
            </a:r>
            <a:br>
              <a:rPr lang="he-IL" sz="2800" dirty="0">
                <a:solidFill>
                  <a:schemeClr val="bg1"/>
                </a:solidFill>
                <a:cs typeface="+mn-cs"/>
              </a:rPr>
            </a:br>
            <a:endParaRPr lang="en-US" sz="2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מצה שמורה – ויקיפדיה">
            <a:extLst>
              <a:ext uri="{FF2B5EF4-FFF2-40B4-BE49-F238E27FC236}">
                <a16:creationId xmlns:a16="http://schemas.microsoft.com/office/drawing/2014/main" id="{67AEBF1C-CA6F-42D8-8D47-B8861CAF41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" r="3216" b="-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450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8" name="Rectangle 191">
            <a:extLst>
              <a:ext uri="{FF2B5EF4-FFF2-40B4-BE49-F238E27FC236}">
                <a16:creationId xmlns:a16="http://schemas.microsoft.com/office/drawing/2014/main" id="{E45B1D5C-0827-4AF0-8186-11FC5A8B8B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4BBCB-FB1C-458A-A843-543FD6F9C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5249" y="1476147"/>
            <a:ext cx="2469624" cy="284607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sz="3700" dirty="0">
                <a:cs typeface="+mn-cs"/>
              </a:rPr>
              <a:t>ממה הוכנה החרוסת בביתכם? </a:t>
            </a:r>
            <a:br>
              <a:rPr lang="he-IL" sz="3700" dirty="0">
                <a:cs typeface="+mn-cs"/>
              </a:rPr>
            </a:br>
            <a:r>
              <a:rPr lang="he-IL" sz="3700" dirty="0">
                <a:cs typeface="+mn-cs"/>
              </a:rPr>
              <a:t>מה המתכון?</a:t>
            </a:r>
            <a:endParaRPr lang="en-US" sz="3700" dirty="0">
              <a:cs typeface="+mn-cs"/>
            </a:endParaRPr>
          </a:p>
        </p:txBody>
      </p:sp>
      <p:sp>
        <p:nvSpPr>
          <p:cNvPr id="5129" name="Rectangle 19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0" name="Rectangle 193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חרוסת ביתית מתמרים ואגוזים - פודי - Foody">
            <a:extLst>
              <a:ext uri="{FF2B5EF4-FFF2-40B4-BE49-F238E27FC236}">
                <a16:creationId xmlns:a16="http://schemas.microsoft.com/office/drawing/2014/main" id="{8C06C7A0-C16C-4E69-B8BF-02CE302E84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58" b="-1"/>
          <a:stretch/>
        </p:blipFill>
        <p:spPr bwMode="auto">
          <a:xfrm>
            <a:off x="545238" y="858525"/>
            <a:ext cx="7608304" cy="521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Rectangle 19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919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70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9261EA-8AA2-4E5F-8566-1E18D632E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26" y="1268731"/>
            <a:ext cx="3556542" cy="3681976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sz="3200" dirty="0">
                <a:solidFill>
                  <a:schemeClr val="bg1"/>
                </a:solidFill>
                <a:cs typeface="+mn-cs"/>
              </a:rPr>
              <a:t>הם שיחקתם בילדותכם באגוזים? </a:t>
            </a:r>
            <a:br>
              <a:rPr lang="he-IL" sz="3200" dirty="0">
                <a:solidFill>
                  <a:schemeClr val="bg1"/>
                </a:solidFill>
                <a:cs typeface="+mn-cs"/>
              </a:rPr>
            </a:br>
            <a:r>
              <a:rPr lang="he-IL" sz="3200" dirty="0">
                <a:solidFill>
                  <a:schemeClr val="bg1"/>
                </a:solidFill>
                <a:cs typeface="+mn-cs"/>
              </a:rPr>
              <a:t>מה היו המשחקים? </a:t>
            </a:r>
            <a:br>
              <a:rPr lang="he-IL" sz="3200" dirty="0">
                <a:solidFill>
                  <a:schemeClr val="bg1"/>
                </a:solidFill>
                <a:cs typeface="+mn-cs"/>
              </a:rPr>
            </a:br>
            <a:r>
              <a:rPr lang="he-IL" sz="3200" dirty="0">
                <a:solidFill>
                  <a:schemeClr val="bg1"/>
                </a:solidFill>
                <a:cs typeface="+mn-cs"/>
              </a:rPr>
              <a:t>מי היו החברים למשחק?</a:t>
            </a:r>
            <a:endParaRPr lang="en-US" sz="3200" dirty="0">
              <a:solidFill>
                <a:schemeClr val="bg1"/>
              </a:solidFill>
              <a:cs typeface="+mn-c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2062C27-13F7-4CD9-9FCD-12AB58A718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r="2" b="663"/>
          <a:stretch/>
        </p:blipFill>
        <p:spPr bwMode="auto">
          <a:xfrm>
            <a:off x="4654297" y="10"/>
            <a:ext cx="753770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664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0" name="Rectangle 70">
            <a:extLst>
              <a:ext uri="{FF2B5EF4-FFF2-40B4-BE49-F238E27FC236}">
                <a16:creationId xmlns:a16="http://schemas.microsoft.com/office/drawing/2014/main" id="{739E93DA-BA0C-4FFD-8859-C0D19FF5C0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058EB-D2DC-4530-849F-DAC60A52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0947" y="-717985"/>
            <a:ext cx="4171994" cy="61860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150000"/>
              </a:lnSpc>
            </a:pPr>
            <a:r>
              <a:rPr lang="he-IL" sz="4000" b="1" dirty="0">
                <a:cs typeface="+mn-cs"/>
              </a:rPr>
              <a:t>אליהו הנביא</a:t>
            </a:r>
            <a:r>
              <a:rPr lang="he-IL" sz="2800" dirty="0">
                <a:cs typeface="+mn-cs"/>
              </a:rPr>
              <a:t/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מה היו המנהגים הקשורים לאליהו הנביא?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(פתיחת דלת, השארת </a:t>
            </a:r>
            <a:r>
              <a:rPr lang="he-IL" sz="2800" dirty="0" err="1">
                <a:cs typeface="+mn-cs"/>
              </a:rPr>
              <a:t>כסא</a:t>
            </a:r>
            <a:r>
              <a:rPr lang="he-IL" sz="2800" dirty="0">
                <a:cs typeface="+mn-cs"/>
              </a:rPr>
              <a:t>) מי היה מתחפש לאליהו?</a:t>
            </a:r>
            <a:br>
              <a:rPr lang="he-IL" sz="2800" dirty="0">
                <a:cs typeface="+mn-cs"/>
              </a:rPr>
            </a:br>
            <a:r>
              <a:rPr lang="he-IL" sz="2800" dirty="0">
                <a:cs typeface="+mn-cs"/>
              </a:rPr>
              <a:t>האם השארתם כסא ריק ל"מסורבים" מברה"מ לשעבר, </a:t>
            </a:r>
            <a:r>
              <a:rPr lang="he-IL" sz="2800" dirty="0" smtClean="0">
                <a:cs typeface="+mn-cs"/>
              </a:rPr>
              <a:t>לשבויי צה"ל?</a:t>
            </a:r>
            <a:endParaRPr lang="en-US" sz="2800" dirty="0">
              <a:cs typeface="+mn-cs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269325"/>
            <a:ext cx="6116779" cy="62062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כוסו של אליהו הנביא - כיתה ד'1">
            <a:extLst>
              <a:ext uri="{FF2B5EF4-FFF2-40B4-BE49-F238E27FC236}">
                <a16:creationId xmlns:a16="http://schemas.microsoft.com/office/drawing/2014/main" id="{89B1DC0A-8712-48D3-80F9-6DC7C241A9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/>
          <a:stretch/>
        </p:blipFill>
        <p:spPr bwMode="auto">
          <a:xfrm>
            <a:off x="942597" y="556118"/>
            <a:ext cx="5608830" cy="563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3195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108ED-12C4-4898-BB6C-4292EF881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20" y="0"/>
            <a:ext cx="2976619" cy="525779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sz="3600" dirty="0">
                <a:solidFill>
                  <a:srgbClr val="2C2C2C"/>
                </a:solidFill>
                <a:cs typeface="+mn-cs"/>
              </a:rPr>
              <a:t>כיצד נהגו לבשל את הדג בביתכם?</a:t>
            </a:r>
            <a:br>
              <a:rPr lang="he-IL" sz="3600" dirty="0">
                <a:solidFill>
                  <a:srgbClr val="2C2C2C"/>
                </a:solidFill>
                <a:cs typeface="+mn-cs"/>
              </a:rPr>
            </a:br>
            <a:r>
              <a:rPr lang="he-IL" sz="3600" dirty="0">
                <a:solidFill>
                  <a:srgbClr val="2C2C2C"/>
                </a:solidFill>
                <a:cs typeface="+mn-cs"/>
              </a:rPr>
              <a:t>מה יחסכם ל"גפילטע פיש"?</a:t>
            </a:r>
            <a:br>
              <a:rPr lang="he-IL" sz="3600" dirty="0">
                <a:solidFill>
                  <a:srgbClr val="2C2C2C"/>
                </a:solidFill>
                <a:cs typeface="+mn-cs"/>
              </a:rPr>
            </a:br>
            <a:r>
              <a:rPr lang="he-IL" sz="3600" dirty="0">
                <a:solidFill>
                  <a:srgbClr val="2C2C2C"/>
                </a:solidFill>
                <a:cs typeface="+mn-cs"/>
              </a:rPr>
              <a:t>האם יש זכרונות ממערכונים הקשורים אליו</a:t>
            </a:r>
            <a:r>
              <a:rPr lang="he-IL" sz="3600" dirty="0">
                <a:solidFill>
                  <a:srgbClr val="2C2C2C"/>
                </a:solidFill>
              </a:rPr>
              <a:t>? </a:t>
            </a:r>
            <a:endParaRPr lang="en-US" sz="3600" dirty="0">
              <a:solidFill>
                <a:srgbClr val="2C2C2C"/>
              </a:solidFill>
            </a:endParaRPr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מהמטבח באהבה: רות סירקיס עונה לשאלות גולשי &quot;אוכל עשר&quot; - חדשות 13">
            <a:extLst>
              <a:ext uri="{FF2B5EF4-FFF2-40B4-BE49-F238E27FC236}">
                <a16:creationId xmlns:a16="http://schemas.microsoft.com/office/drawing/2014/main" id="{5D337FEA-FD5C-492F-9BBF-77E6BC2E12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2770"/>
          <a:stretch/>
        </p:blipFill>
        <p:spPr bwMode="auto">
          <a:xfrm>
            <a:off x="4062964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8580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6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A69569-A46F-4048-BA06-EAF58B0E5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>
              <a:lnSpc>
                <a:spcPct val="150000"/>
              </a:lnSpc>
            </a:pPr>
            <a:r>
              <a:rPr lang="he-IL" sz="3600" dirty="0">
                <a:solidFill>
                  <a:srgbClr val="FFFFFF"/>
                </a:solidFill>
                <a:cs typeface="+mn-cs"/>
              </a:rPr>
              <a:t>אילו מאכלים מיוחדים אכלתם בליל הסדר ובמהלך החג?</a:t>
            </a:r>
            <a:endParaRPr lang="en-US" sz="36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מרק עוף עם קניידלך אווריריים - פודי - Foody">
            <a:extLst>
              <a:ext uri="{FF2B5EF4-FFF2-40B4-BE49-F238E27FC236}">
                <a16:creationId xmlns:a16="http://schemas.microsoft.com/office/drawing/2014/main" id="{83CFBAB8-07E6-42F6-9852-F7633E0F2B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594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7B9ED-C595-47D2-80DE-B209BA93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1" y="5479132"/>
            <a:ext cx="10906061" cy="67154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e-IL" sz="3600" dirty="0">
                <a:cs typeface="+mn-cs"/>
              </a:rPr>
              <a:t>האם אכלתם או הכנתם עוגות ועוגיות מיוחדות לפסח?</a:t>
            </a:r>
            <a:endParaRPr lang="en-US" sz="3600" dirty="0"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2" cy="4822479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04562" y="640091"/>
            <a:ext cx="8182876" cy="38811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386" name="Picture 2" descr="עוגיות קוקוס קלאסיות לפסח - FoodisGood מתכונים">
            <a:extLst>
              <a:ext uri="{FF2B5EF4-FFF2-40B4-BE49-F238E27FC236}">
                <a16:creationId xmlns:a16="http://schemas.microsoft.com/office/drawing/2014/main" id="{AA57529B-0CE8-483B-BC94-0DA08B30AA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4" r="-1" b="7538"/>
          <a:stretch/>
        </p:blipFill>
        <p:spPr bwMode="auto">
          <a:xfrm>
            <a:off x="2170029" y="804672"/>
            <a:ext cx="7851943" cy="35546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449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0321-55FD-411C-A60A-427256AA7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91" y="1220799"/>
            <a:ext cx="3494341" cy="3395446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 rtl="1">
              <a:lnSpc>
                <a:spcPct val="150000"/>
              </a:lnSpc>
            </a:pPr>
            <a:r>
              <a:rPr lang="he-IL" b="1" dirty="0">
                <a:cs typeface="+mn-cs"/>
              </a:rPr>
              <a:t>אפיקומן</a:t>
            </a:r>
            <a:r>
              <a:rPr lang="he-IL" sz="4800" dirty="0">
                <a:cs typeface="+mn-cs"/>
              </a:rPr>
              <a:t/>
            </a:r>
            <a:br>
              <a:rPr lang="he-IL" sz="4800" dirty="0">
                <a:cs typeface="+mn-cs"/>
              </a:rPr>
            </a:br>
            <a:r>
              <a:rPr lang="he-IL" sz="3100" dirty="0" smtClean="0">
                <a:cs typeface="+mn-cs"/>
              </a:rPr>
              <a:t>מה זיכרונותיכם </a:t>
            </a:r>
            <a:r>
              <a:rPr lang="he-IL" sz="3100" dirty="0">
                <a:cs typeface="+mn-cs"/>
              </a:rPr>
              <a:t>מחיפוש האפיקומן ומציאתו. </a:t>
            </a:r>
            <a:br>
              <a:rPr lang="he-IL" sz="3100" dirty="0">
                <a:cs typeface="+mn-cs"/>
              </a:rPr>
            </a:br>
            <a:r>
              <a:rPr lang="he-IL" sz="3100" dirty="0">
                <a:cs typeface="+mn-cs"/>
              </a:rPr>
              <a:t>איזה מתנות </a:t>
            </a:r>
            <a:r>
              <a:rPr lang="he-IL" sz="3100" dirty="0" smtClean="0">
                <a:cs typeface="+mn-cs"/>
              </a:rPr>
              <a:t>קיבלתם </a:t>
            </a:r>
            <a:r>
              <a:rPr lang="he-IL" sz="3100" dirty="0">
                <a:cs typeface="+mn-cs"/>
              </a:rPr>
              <a:t>ונתתם?</a:t>
            </a:r>
            <a:endParaRPr lang="en-US" sz="3100" dirty="0"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926" y="0"/>
            <a:ext cx="756607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שק״ל - שילוב קהילתי לאנשים עם מוגבלויות - מתנות לפסח - שקית ...">
            <a:extLst>
              <a:ext uri="{FF2B5EF4-FFF2-40B4-BE49-F238E27FC236}">
                <a16:creationId xmlns:a16="http://schemas.microsoft.com/office/drawing/2014/main" id="{12127703-30CC-439B-8550-BF9D8F211F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r="10789"/>
          <a:stretch/>
        </p:blipFill>
        <p:spPr bwMode="auto">
          <a:xfrm>
            <a:off x="5441735" y="804672"/>
            <a:ext cx="5934456" cy="524865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456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7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FC66D8-FBBA-45E5-8E97-E259DE47F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r" rtl="1"/>
            <a:r>
              <a:rPr lang="he-IL" sz="4800" dirty="0">
                <a:solidFill>
                  <a:srgbClr val="FFFFFF"/>
                </a:solidFill>
                <a:cs typeface="+mn-cs"/>
              </a:rPr>
              <a:t>חג </a:t>
            </a:r>
            <a:r>
              <a:rPr lang="he-IL" sz="4800" dirty="0" smtClean="0">
                <a:solidFill>
                  <a:srgbClr val="FFFFFF"/>
                </a:solidFill>
                <a:cs typeface="+mn-cs"/>
              </a:rPr>
              <a:t>שמח !</a:t>
            </a:r>
            <a:br>
              <a:rPr lang="he-IL" sz="4800" dirty="0" smtClean="0">
                <a:solidFill>
                  <a:srgbClr val="FFFFFF"/>
                </a:solidFill>
                <a:cs typeface="+mn-cs"/>
              </a:rPr>
            </a:br>
            <a:r>
              <a:rPr lang="he-IL" sz="4800" dirty="0" smtClean="0">
                <a:solidFill>
                  <a:srgbClr val="FFFFFF"/>
                </a:solidFill>
                <a:cs typeface="+mn-cs"/>
              </a:rPr>
              <a:t/>
            </a:r>
            <a:br>
              <a:rPr lang="he-IL" sz="4800" dirty="0" smtClean="0">
                <a:solidFill>
                  <a:srgbClr val="FFFFFF"/>
                </a:solidFill>
                <a:cs typeface="+mn-cs"/>
              </a:rPr>
            </a:br>
            <a:r>
              <a:rPr lang="he-IL" sz="3200" dirty="0">
                <a:solidFill>
                  <a:schemeClr val="bg1"/>
                </a:solidFill>
                <a:cs typeface="+mn-cs"/>
              </a:rPr>
              <a:t>ערכו, כתבו וליקטו </a:t>
            </a:r>
            <a:r>
              <a:rPr lang="he-IL" sz="3200" dirty="0" smtClean="0">
                <a:solidFill>
                  <a:schemeClr val="bg1"/>
                </a:solidFill>
                <a:cs typeface="+mn-cs"/>
              </a:rPr>
              <a:t>באהבה</a:t>
            </a:r>
            <a:br>
              <a:rPr lang="he-IL" sz="3200" dirty="0" smtClean="0">
                <a:solidFill>
                  <a:schemeClr val="bg1"/>
                </a:solidFill>
                <a:cs typeface="+mn-cs"/>
              </a:rPr>
            </a:br>
            <a:r>
              <a:rPr lang="en-US" sz="3200" dirty="0" smtClean="0">
                <a:solidFill>
                  <a:schemeClr val="bg1"/>
                </a:solidFill>
                <a:cs typeface="+mn-cs"/>
              </a:rPr>
              <a:t/>
            </a:r>
            <a:br>
              <a:rPr lang="en-US" sz="3200" dirty="0" smtClean="0">
                <a:solidFill>
                  <a:schemeClr val="bg1"/>
                </a:solidFill>
                <a:cs typeface="+mn-cs"/>
              </a:rPr>
            </a:br>
            <a:r>
              <a:rPr lang="he-IL" sz="3200" dirty="0" smtClean="0">
                <a:solidFill>
                  <a:schemeClr val="bg1"/>
                </a:solidFill>
                <a:cs typeface="+mn-cs"/>
              </a:rPr>
              <a:t>דבי להב</a:t>
            </a:r>
            <a:br>
              <a:rPr lang="he-IL" sz="3200" dirty="0" smtClean="0">
                <a:solidFill>
                  <a:schemeClr val="bg1"/>
                </a:solidFill>
                <a:cs typeface="+mn-cs"/>
              </a:rPr>
            </a:br>
            <a:r>
              <a:rPr lang="he-IL" sz="3200" dirty="0" smtClean="0">
                <a:solidFill>
                  <a:schemeClr val="bg1"/>
                </a:solidFill>
                <a:cs typeface="+mn-cs"/>
              </a:rPr>
              <a:t>דפנה </a:t>
            </a:r>
            <a:r>
              <a:rPr lang="he-IL" sz="3200" dirty="0">
                <a:solidFill>
                  <a:schemeClr val="bg1"/>
                </a:solidFill>
                <a:cs typeface="+mn-cs"/>
              </a:rPr>
              <a:t>גולן </a:t>
            </a:r>
            <a:r>
              <a:rPr lang="he-IL" sz="3200" dirty="0" smtClean="0">
                <a:solidFill>
                  <a:schemeClr val="bg1"/>
                </a:solidFill>
                <a:cs typeface="+mn-cs"/>
              </a:rPr>
              <a:t>שמש ("</a:t>
            </a:r>
            <a:r>
              <a:rPr lang="he-IL" sz="3200" dirty="0">
                <a:solidFill>
                  <a:schemeClr val="bg1"/>
                </a:solidFill>
                <a:cs typeface="+mn-cs"/>
              </a:rPr>
              <a:t>בית השמש </a:t>
            </a:r>
            <a:r>
              <a:rPr lang="he-IL" sz="3200" dirty="0" smtClean="0">
                <a:solidFill>
                  <a:schemeClr val="bg1"/>
                </a:solidFill>
                <a:cs typeface="+mn-cs"/>
              </a:rPr>
              <a:t>") </a:t>
            </a:r>
            <a:r>
              <a:rPr lang="he-IL" sz="3200" dirty="0">
                <a:solidFill>
                  <a:schemeClr val="bg1"/>
                </a:solidFill>
                <a:cs typeface="+mn-cs"/>
              </a:rPr>
              <a:t>אביטל </a:t>
            </a:r>
            <a:r>
              <a:rPr lang="he-IL" sz="3200" dirty="0" smtClean="0">
                <a:solidFill>
                  <a:schemeClr val="bg1"/>
                </a:solidFill>
                <a:cs typeface="+mn-cs"/>
              </a:rPr>
              <a:t>גרינולד</a:t>
            </a:r>
            <a:br>
              <a:rPr lang="he-IL" sz="3200" dirty="0" smtClean="0">
                <a:solidFill>
                  <a:schemeClr val="bg1"/>
                </a:solidFill>
                <a:cs typeface="+mn-cs"/>
              </a:rPr>
            </a:br>
            <a:r>
              <a:rPr lang="he-IL" sz="3200" dirty="0">
                <a:solidFill>
                  <a:schemeClr val="bg1"/>
                </a:solidFill>
                <a:cs typeface="+mn-cs"/>
              </a:rPr>
              <a:t/>
            </a:r>
            <a:br>
              <a:rPr lang="he-IL" sz="3200" dirty="0">
                <a:solidFill>
                  <a:schemeClr val="bg1"/>
                </a:solidFill>
                <a:cs typeface="+mn-cs"/>
              </a:rPr>
            </a:br>
            <a:r>
              <a:rPr lang="he-IL" sz="3200" dirty="0" smtClean="0">
                <a:solidFill>
                  <a:schemeClr val="bg1"/>
                </a:solidFill>
                <a:cs typeface="+mn-cs"/>
              </a:rPr>
              <a:t>עמותת עמדא</a:t>
            </a:r>
            <a:r>
              <a:rPr lang="he-IL" sz="4800" dirty="0" smtClean="0">
                <a:cs typeface="+mn-cs"/>
              </a:rPr>
              <a:t> </a:t>
            </a:r>
            <a:endParaRPr lang="en-US" sz="48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העולם המופלא של פרפרי ישראל">
            <a:extLst>
              <a:ext uri="{FF2B5EF4-FFF2-40B4-BE49-F238E27FC236}">
                <a16:creationId xmlns:a16="http://schemas.microsoft.com/office/drawing/2014/main" id="{382A2AC0-38E5-412F-B888-A2C218D1C0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6965BF-E225-42FF-A873-0E29F5BCB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2" y="5846107"/>
            <a:ext cx="1117079" cy="93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295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132</Words>
  <Application>Microsoft Office PowerPoint</Application>
  <PresentationFormat>Widescreen</PresentationFormat>
  <Paragraphs>24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ניקיון פסח זיכרונות מניקיונות פסח:  כיצד בוצע? מה נעשה? חוויות וזכרונות מיוחדים מהניקיון.</vt:lpstr>
      <vt:lpstr>האם הוגאלו כלים לפסח או היה סט מיוחד?  האם השתתפתם בנקיונות?  מי השתתף? מה היו עזרי הניקוי? </vt:lpstr>
      <vt:lpstr>סינטבון היה בכל בית ושימש לכל.  העלו זכרונות מהשימושים השונים ובמיוחד לפסח, לכביסה ועוד...</vt:lpstr>
      <vt:lpstr>מצוות ביעור חמץ ערב פסח נהגו לחפש חמץ בבית.  מה עשיתם בביתכם? האם מכרתם את  החמץ לשכניכם הגויים? מה הייתה מערכת היחסים עימם?</vt:lpstr>
      <vt:lpstr>האם הייתה לכם הגדה מיוחדת וחגיגית לפסח? האם היה נוסח מיוחד להגדה הקשור לעדה שלכם?</vt:lpstr>
      <vt:lpstr>PowerPoint Presentation</vt:lpstr>
      <vt:lpstr>ליל סדר בעדות השונות. איך נראה ליל הסדר בעדה שלך?</vt:lpstr>
      <vt:lpstr>כיצד נהגתם לקרוא את ההגדה? </vt:lpstr>
      <vt:lpstr>צלחת הפסח איך נראתה הצלחת בביתכם? ממה הייתה עשויה? </vt:lpstr>
      <vt:lpstr>איך נראתה כוס היין בביתכם?  מאיזה חומרים? איזה יין שתיתם? מתוק, אחר, בהכנה אישית?  מאיזה גיל יכולתם לשתות יין רגיל ולא תירוש?</vt:lpstr>
      <vt:lpstr>האם היה כיסוי מצה מיוחד ורקום בבית?  מי רקם אותו? כמה מצות שמים בכיסוי המצות? (שלוש מצות. את האמצעית שומרים עבור האפיקומן) </vt:lpstr>
      <vt:lpstr>האם אכלתם מצות שמורות? מהיכן נקנו? האם יש זכרונות מיוחדים מקנייתם והבאתם הבייתה? אילו מאכלים הכנתם ממצות? </vt:lpstr>
      <vt:lpstr>ממה הוכנה החרוסת בביתכם?  מה המתכון?</vt:lpstr>
      <vt:lpstr>הם שיחקתם בילדותכם באגוזים?  מה היו המשחקים?  מי היו החברים למשחק?</vt:lpstr>
      <vt:lpstr>אליהו הנביא מה היו המנהגים הקשורים לאליהו הנביא? (פתיחת דלת, השארת כסא) מי היה מתחפש לאליהו? האם השארתם כסא ריק ל"מסורבים" מברה"מ לשעבר, לשבויי צה"ל?</vt:lpstr>
      <vt:lpstr>כיצד נהגו לבשל את הדג בביתכם? מה יחסכם ל"גפילטע פיש"? האם יש זכרונות ממערכונים הקשורים אליו? </vt:lpstr>
      <vt:lpstr>אילו מאכלים מיוחדים אכלתם בליל הסדר ובמהלך החג?</vt:lpstr>
      <vt:lpstr>האם אכלתם או הכנתם עוגות ועוגיות מיוחדות לפסח?</vt:lpstr>
      <vt:lpstr>אפיקומן מה זיכרונותיכם מחיפוש האפיקומן ומציאתו.  איזה מתנות קיבלתם ונתתם?</vt:lpstr>
      <vt:lpstr>חג שמח !  ערכו, כתבו וליקטו באהבה  דבי להב דפנה גולן שמש ("בית השמש ") אביטל גרינולד  עמותת עמדא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זכרונות מפסח</dc:title>
  <dc:creator>אביטל גרינולד</dc:creator>
  <cp:lastModifiedBy>maayan maayan</cp:lastModifiedBy>
  <cp:revision>17</cp:revision>
  <dcterms:created xsi:type="dcterms:W3CDTF">2020-04-02T14:51:03Z</dcterms:created>
  <dcterms:modified xsi:type="dcterms:W3CDTF">2020-04-04T19:50:51Z</dcterms:modified>
</cp:coreProperties>
</file>